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M PLUS Rounded 1c" panose="020B0502020203020207" pitchFamily="34" charset="-128"/>
      <p:regular r:id="rId11"/>
      <p:bold r:id="rId12"/>
    </p:embeddedFont>
    <p:embeddedFont>
      <p:font typeface="Meiryo" panose="020B0604030504040204" pitchFamily="34" charset="-128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39" d="100"/>
          <a:sy n="139" d="100"/>
        </p:scale>
        <p:origin x="176" y="5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eb2aee624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eb2aee624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eb2aee624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eb2aee624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eb2aee624a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eb2aee624a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b2aee624a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eb2aee624a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b2aee624a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b2aee624a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b2aee624a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eb2aee624a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b2aee624a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b2aee624a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ll.jus.or.jp/2021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l.jus.or.jp/2021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ll.jus.or.jp/2021/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l.jus.or.jp/2021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l.jus.or.jp/2021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l.jus.or.jp/2021/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s://ll.jus.or.jp/2021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l.jus.or.jp/2021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39925" y="731225"/>
            <a:ext cx="8520600" cy="68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225978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ja" sz="3600">
                <a:solidFill>
                  <a:srgbClr val="4CAF50"/>
                </a:solidFill>
              </a:rPr>
              <a:t>Learn Languages 2021</a:t>
            </a:r>
            <a:endParaRPr sz="6500">
              <a:solidFill>
                <a:srgbClr val="4CAF50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06975" y="3953625"/>
            <a:ext cx="8520600" cy="5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solidFill>
                  <a:srgbClr val="666666"/>
                </a:solidFill>
              </a:rPr>
              <a:t>Language Update / Go</a:t>
            </a:r>
            <a:endParaRPr sz="4200">
              <a:solidFill>
                <a:srgbClr val="666666"/>
              </a:solidFill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-7050" y="-7050"/>
            <a:ext cx="9151200" cy="444600"/>
          </a:xfrm>
          <a:prstGeom prst="rect">
            <a:avLst/>
          </a:prstGeom>
          <a:solidFill>
            <a:srgbClr val="43A0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311700" y="15150"/>
            <a:ext cx="406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rgbClr val="FFFFFF"/>
                </a:solidFill>
                <a:highlight>
                  <a:srgbClr val="43A047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 Languages</a:t>
            </a:r>
            <a:endParaRPr sz="1700"/>
          </a:p>
        </p:txBody>
      </p:sp>
      <p:sp>
        <p:nvSpPr>
          <p:cNvPr id="58" name="Google Shape;58;p13"/>
          <p:cNvSpPr txBox="1"/>
          <p:nvPr/>
        </p:nvSpPr>
        <p:spPr>
          <a:xfrm>
            <a:off x="2539950" y="4437800"/>
            <a:ext cx="40641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28600" algn="ctr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666666"/>
              </a:buClr>
              <a:buSzPts val="1150"/>
              <a:buNone/>
            </a:pPr>
            <a:r>
              <a:rPr lang="ja" sz="1150" b="1">
                <a:solidFill>
                  <a:srgbClr val="666666"/>
                </a:solidFill>
              </a:rPr>
              <a:t>辻大志郎（フューチャー株式会社）</a:t>
            </a:r>
            <a:endParaRPr sz="1150" b="1">
              <a:solidFill>
                <a:srgbClr val="666666"/>
              </a:solidFill>
            </a:endParaRPr>
          </a:p>
          <a:p>
            <a:pPr marL="457200" lvl="0" indent="-2286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50"/>
              <a:buNone/>
            </a:pPr>
            <a:r>
              <a:rPr lang="ja" sz="1150" b="1">
                <a:solidFill>
                  <a:srgbClr val="666666"/>
                </a:solidFill>
              </a:rPr>
              <a:t>伊藤真彦（フューチャー株式会社）</a:t>
            </a:r>
            <a:endParaRPr sz="1150" b="1">
              <a:solidFill>
                <a:srgbClr val="666666"/>
              </a:solidFill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5983050" y="4866600"/>
            <a:ext cx="31611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The Gopher character is based on the Go mascot designed by Renée French</a:t>
            </a:r>
            <a:endParaRPr sz="1100"/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4338" y="852525"/>
            <a:ext cx="2831774" cy="303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ctrTitle"/>
          </p:nvPr>
        </p:nvSpPr>
        <p:spPr>
          <a:xfrm>
            <a:off x="156425" y="437550"/>
            <a:ext cx="8520600" cy="68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rgbClr val="4CAF50"/>
                </a:solidFill>
              </a:rPr>
              <a:t>table of contents</a:t>
            </a:r>
            <a:endParaRPr sz="2400">
              <a:solidFill>
                <a:srgbClr val="4CAF50"/>
              </a:solidFill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-7050" y="-7050"/>
            <a:ext cx="9151200" cy="444600"/>
          </a:xfrm>
          <a:prstGeom prst="rect">
            <a:avLst/>
          </a:prstGeom>
          <a:solidFill>
            <a:srgbClr val="43A0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311700" y="15150"/>
            <a:ext cx="406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rgbClr val="FFFFFF"/>
                </a:solidFill>
                <a:highlight>
                  <a:srgbClr val="43A047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 Languages</a:t>
            </a:r>
            <a:endParaRPr sz="1700"/>
          </a:p>
        </p:txBody>
      </p:sp>
      <p:sp>
        <p:nvSpPr>
          <p:cNvPr id="68" name="Google Shape;68;p14"/>
          <p:cNvSpPr txBox="1"/>
          <p:nvPr/>
        </p:nvSpPr>
        <p:spPr>
          <a:xfrm>
            <a:off x="1199375" y="1219700"/>
            <a:ext cx="6434700" cy="3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77825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50"/>
              <a:buFont typeface="M PLUS Rounded 1c"/>
              <a:buChar char="●"/>
            </a:pPr>
            <a:r>
              <a:rPr lang="ja" sz="2350">
                <a:solidFill>
                  <a:srgbClr val="666666"/>
                </a:solidFill>
                <a:highlight>
                  <a:srgbClr val="FFFFFF"/>
                </a:highlight>
                <a:latin typeface="M PLUS Rounded 1c"/>
                <a:ea typeface="M PLUS Rounded 1c"/>
                <a:cs typeface="M PLUS Rounded 1c"/>
                <a:sym typeface="M PLUS Rounded 1c"/>
              </a:rPr>
              <a:t>自己紹介</a:t>
            </a:r>
            <a:endParaRPr sz="2350">
              <a:solidFill>
                <a:srgbClr val="666666"/>
              </a:solidFill>
              <a:highlight>
                <a:srgbClr val="FFFFFF"/>
              </a:highlight>
              <a:latin typeface="M PLUS Rounded 1c"/>
              <a:ea typeface="M PLUS Rounded 1c"/>
              <a:cs typeface="M PLUS Rounded 1c"/>
              <a:sym typeface="M PLUS Rounded 1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50">
              <a:solidFill>
                <a:srgbClr val="666666"/>
              </a:solidFill>
              <a:highlight>
                <a:srgbClr val="FFFFFF"/>
              </a:highlight>
              <a:latin typeface="M PLUS Rounded 1c"/>
              <a:ea typeface="M PLUS Rounded 1c"/>
              <a:cs typeface="M PLUS Rounded 1c"/>
              <a:sym typeface="M PLUS Rounded 1c"/>
            </a:endParaRPr>
          </a:p>
          <a:p>
            <a:pPr marL="457200" lvl="0" indent="-377825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50"/>
              <a:buFont typeface="M PLUS Rounded 1c"/>
              <a:buChar char="●"/>
            </a:pPr>
            <a:r>
              <a:rPr lang="ja" sz="2350">
                <a:solidFill>
                  <a:srgbClr val="666666"/>
                </a:solidFill>
                <a:highlight>
                  <a:srgbClr val="FFFFFF"/>
                </a:highlight>
                <a:latin typeface="M PLUS Rounded 1c"/>
                <a:ea typeface="M PLUS Rounded 1c"/>
                <a:cs typeface="M PLUS Rounded 1c"/>
                <a:sym typeface="M PLUS Rounded 1c"/>
              </a:rPr>
              <a:t>Goとは、Goの特徴</a:t>
            </a:r>
            <a:endParaRPr sz="2350">
              <a:solidFill>
                <a:srgbClr val="666666"/>
              </a:solidFill>
              <a:highlight>
                <a:srgbClr val="FFFFFF"/>
              </a:highlight>
              <a:latin typeface="M PLUS Rounded 1c"/>
              <a:ea typeface="M PLUS Rounded 1c"/>
              <a:cs typeface="M PLUS Rounded 1c"/>
              <a:sym typeface="M PLUS Rounded 1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50">
              <a:solidFill>
                <a:srgbClr val="666666"/>
              </a:solidFill>
              <a:highlight>
                <a:srgbClr val="FFFFFF"/>
              </a:highlight>
              <a:latin typeface="M PLUS Rounded 1c"/>
              <a:ea typeface="M PLUS Rounded 1c"/>
              <a:cs typeface="M PLUS Rounded 1c"/>
              <a:sym typeface="M PLUS Rounded 1c"/>
            </a:endParaRPr>
          </a:p>
          <a:p>
            <a:pPr marL="457200" lvl="0" indent="-377825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50"/>
              <a:buFont typeface="M PLUS Rounded 1c"/>
              <a:buChar char="●"/>
            </a:pPr>
            <a:r>
              <a:rPr lang="ja" sz="2350">
                <a:solidFill>
                  <a:srgbClr val="666666"/>
                </a:solidFill>
                <a:highlight>
                  <a:srgbClr val="FFFFFF"/>
                </a:highlight>
                <a:latin typeface="M PLUS Rounded 1c"/>
                <a:ea typeface="M PLUS Rounded 1c"/>
                <a:cs typeface="M PLUS Rounded 1c"/>
                <a:sym typeface="M PLUS Rounded 1c"/>
              </a:rPr>
              <a:t>業務でGoを採用した結果</a:t>
            </a:r>
            <a:endParaRPr sz="2350">
              <a:solidFill>
                <a:srgbClr val="666666"/>
              </a:solidFill>
              <a:highlight>
                <a:srgbClr val="FFFFFF"/>
              </a:highlight>
              <a:latin typeface="M PLUS Rounded 1c"/>
              <a:ea typeface="M PLUS Rounded 1c"/>
              <a:cs typeface="M PLUS Rounded 1c"/>
              <a:sym typeface="M PLUS Rounded 1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50">
              <a:solidFill>
                <a:srgbClr val="666666"/>
              </a:solidFill>
              <a:highlight>
                <a:srgbClr val="FFFFFF"/>
              </a:highlight>
              <a:latin typeface="M PLUS Rounded 1c"/>
              <a:ea typeface="M PLUS Rounded 1c"/>
              <a:cs typeface="M PLUS Rounded 1c"/>
              <a:sym typeface="M PLUS Rounded 1c"/>
            </a:endParaRPr>
          </a:p>
          <a:p>
            <a:pPr marL="457200" lvl="0" indent="-377825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50"/>
              <a:buFont typeface="M PLUS Rounded 1c"/>
              <a:buChar char="●"/>
            </a:pPr>
            <a:r>
              <a:rPr lang="ja" sz="2350">
                <a:solidFill>
                  <a:srgbClr val="666666"/>
                </a:solidFill>
                <a:highlight>
                  <a:srgbClr val="FFFFFF"/>
                </a:highlight>
                <a:latin typeface="M PLUS Rounded 1c"/>
                <a:ea typeface="M PLUS Rounded 1c"/>
                <a:cs typeface="M PLUS Rounded 1c"/>
                <a:sym typeface="M PLUS Rounded 1c"/>
              </a:rPr>
              <a:t>Go1.11～1.17の主なLanguageUpdate</a:t>
            </a:r>
            <a:endParaRPr sz="2350">
              <a:solidFill>
                <a:srgbClr val="666666"/>
              </a:solidFill>
              <a:highlight>
                <a:srgbClr val="FFFFFF"/>
              </a:highlight>
              <a:latin typeface="M PLUS Rounded 1c"/>
              <a:ea typeface="M PLUS Rounded 1c"/>
              <a:cs typeface="M PLUS Rounded 1c"/>
              <a:sym typeface="M PLUS Rounded 1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50">
              <a:solidFill>
                <a:srgbClr val="666666"/>
              </a:solidFill>
              <a:highlight>
                <a:srgbClr val="FFFFFF"/>
              </a:highlight>
              <a:latin typeface="M PLUS Rounded 1c"/>
              <a:ea typeface="M PLUS Rounded 1c"/>
              <a:cs typeface="M PLUS Rounded 1c"/>
              <a:sym typeface="M PLUS Rounded 1c"/>
            </a:endParaRPr>
          </a:p>
          <a:p>
            <a:pPr marL="457200" lvl="0" indent="-377825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350"/>
              <a:buFont typeface="M PLUS Rounded 1c"/>
              <a:buChar char="●"/>
            </a:pPr>
            <a:r>
              <a:rPr lang="ja" sz="2350">
                <a:solidFill>
                  <a:srgbClr val="666666"/>
                </a:solidFill>
                <a:highlight>
                  <a:srgbClr val="FFFFFF"/>
                </a:highlight>
                <a:latin typeface="M PLUS Rounded 1c"/>
                <a:ea typeface="M PLUS Rounded 1c"/>
                <a:cs typeface="M PLUS Rounded 1c"/>
                <a:sym typeface="M PLUS Rounded 1c"/>
              </a:rPr>
              <a:t>Goを学ぶために</a:t>
            </a:r>
            <a:endParaRPr sz="2700">
              <a:solidFill>
                <a:srgbClr val="666666"/>
              </a:solidFill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cxnSp>
        <p:nvCxnSpPr>
          <p:cNvPr id="69" name="Google Shape;69;p14"/>
          <p:cNvCxnSpPr/>
          <p:nvPr/>
        </p:nvCxnSpPr>
        <p:spPr>
          <a:xfrm>
            <a:off x="120000" y="1044225"/>
            <a:ext cx="8897100" cy="4200"/>
          </a:xfrm>
          <a:prstGeom prst="straightConnector1">
            <a:avLst/>
          </a:prstGeom>
          <a:noFill/>
          <a:ln w="19050" cap="flat" cmpd="sng">
            <a:solidFill>
              <a:srgbClr val="43A04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Google Shape;70;p14"/>
          <p:cNvSpPr txBox="1"/>
          <p:nvPr/>
        </p:nvSpPr>
        <p:spPr>
          <a:xfrm>
            <a:off x="4618500" y="4599625"/>
            <a:ext cx="4525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>
                <a:solidFill>
                  <a:srgbClr val="4CAF50"/>
                </a:solidFill>
              </a:rPr>
              <a:t>Language Update / Go</a:t>
            </a:r>
            <a:endParaRPr sz="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0" y="2227050"/>
            <a:ext cx="9144000" cy="689400"/>
          </a:xfrm>
          <a:prstGeom prst="rect">
            <a:avLst/>
          </a:prstGeom>
          <a:solidFill>
            <a:srgbClr val="B7B7B7"/>
          </a:solidFill>
        </p:spPr>
        <p:txBody>
          <a:bodyPr spcFirstLastPara="1" wrap="square" lIns="72000" tIns="0" rIns="91425" bIns="468000" anchor="ctr" anchorCtr="0">
            <a:noAutofit/>
          </a:bodyPr>
          <a:lstStyle/>
          <a:p>
            <a:pPr marL="0" lvl="0" indent="0" algn="r" rtl="0">
              <a:lnSpc>
                <a:spcPct val="225978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ja" sz="3600" dirty="0">
                <a:solidFill>
                  <a:schemeClr val="lt1"/>
                </a:solidFill>
                <a:latin typeface="M PLUS Rounded 1c"/>
                <a:ea typeface="M PLUS Rounded 1c"/>
                <a:cs typeface="M PLUS Rounded 1c"/>
                <a:sym typeface="M PLUS Rounded 1c"/>
              </a:rPr>
              <a:t>自己紹介</a:t>
            </a:r>
            <a:endParaRPr sz="3600" dirty="0">
              <a:solidFill>
                <a:schemeClr val="lt1"/>
              </a:solidFill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-7050" y="-7050"/>
            <a:ext cx="9151200" cy="444600"/>
          </a:xfrm>
          <a:prstGeom prst="rect">
            <a:avLst/>
          </a:prstGeom>
          <a:solidFill>
            <a:srgbClr val="43A0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311700" y="15150"/>
            <a:ext cx="406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rgbClr val="FFFFFF"/>
                </a:solidFill>
                <a:highlight>
                  <a:srgbClr val="43A047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 Languages</a:t>
            </a:r>
            <a:endParaRPr sz="1700"/>
          </a:p>
        </p:txBody>
      </p:sp>
      <p:sp>
        <p:nvSpPr>
          <p:cNvPr id="78" name="Google Shape;78;p15"/>
          <p:cNvSpPr txBox="1"/>
          <p:nvPr/>
        </p:nvSpPr>
        <p:spPr>
          <a:xfrm>
            <a:off x="4618500" y="4514950"/>
            <a:ext cx="4525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>
                <a:solidFill>
                  <a:srgbClr val="4CAF50"/>
                </a:solidFill>
              </a:rPr>
              <a:t>Language Update / Go</a:t>
            </a:r>
            <a:endParaRPr sz="600"/>
          </a:p>
        </p:txBody>
      </p:sp>
      <p:sp>
        <p:nvSpPr>
          <p:cNvPr id="79" name="Google Shape;79;p15"/>
          <p:cNvSpPr txBox="1"/>
          <p:nvPr/>
        </p:nvSpPr>
        <p:spPr>
          <a:xfrm>
            <a:off x="5983050" y="4866600"/>
            <a:ext cx="31611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The Gopher character is based on the Go mascot designed by Renée French</a:t>
            </a:r>
            <a:endParaRPr sz="110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06225" y="365975"/>
            <a:ext cx="4391062" cy="470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5">
            <a:alphaModFix/>
          </a:blip>
          <a:srcRect b="25059"/>
          <a:stretch/>
        </p:blipFill>
        <p:spPr>
          <a:xfrm>
            <a:off x="-282025" y="391900"/>
            <a:ext cx="4342650" cy="348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306225" y="366029"/>
            <a:ext cx="4391049" cy="470177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306225" y="366005"/>
            <a:ext cx="4391049" cy="4701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-282025" y="391892"/>
            <a:ext cx="4342650" cy="46499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ctrTitle"/>
          </p:nvPr>
        </p:nvSpPr>
        <p:spPr>
          <a:xfrm>
            <a:off x="0" y="2227050"/>
            <a:ext cx="9144000" cy="689400"/>
          </a:xfrm>
          <a:prstGeom prst="rect">
            <a:avLst/>
          </a:prstGeom>
          <a:solidFill>
            <a:srgbClr val="B7B7B7"/>
          </a:solidFill>
        </p:spPr>
        <p:txBody>
          <a:bodyPr spcFirstLastPara="1" wrap="square" lIns="91425" tIns="91425" rIns="91425" bIns="540000" anchor="ctr" anchorCtr="0">
            <a:noAutofit/>
          </a:bodyPr>
          <a:lstStyle/>
          <a:p>
            <a:pPr marL="0" lvl="0" indent="0" algn="r" rtl="0">
              <a:lnSpc>
                <a:spcPct val="225978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ja" sz="3600" dirty="0">
                <a:solidFill>
                  <a:schemeClr val="lt1"/>
                </a:solidFill>
                <a:latin typeface="M PLUS Rounded 1c"/>
                <a:ea typeface="M PLUS Rounded 1c"/>
                <a:cs typeface="M PLUS Rounded 1c"/>
                <a:sym typeface="M PLUS Rounded 1c"/>
              </a:rPr>
              <a:t>Goとは、Goの特徴</a:t>
            </a:r>
            <a:endParaRPr sz="3600" dirty="0">
              <a:solidFill>
                <a:schemeClr val="lt1"/>
              </a:solidFill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90" name="Google Shape;90;p16"/>
          <p:cNvSpPr/>
          <p:nvPr/>
        </p:nvSpPr>
        <p:spPr>
          <a:xfrm>
            <a:off x="-7050" y="-7050"/>
            <a:ext cx="9151200" cy="444600"/>
          </a:xfrm>
          <a:prstGeom prst="rect">
            <a:avLst/>
          </a:prstGeom>
          <a:solidFill>
            <a:srgbClr val="43A0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6"/>
          <p:cNvSpPr txBox="1"/>
          <p:nvPr/>
        </p:nvSpPr>
        <p:spPr>
          <a:xfrm>
            <a:off x="311700" y="15150"/>
            <a:ext cx="406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rgbClr val="FFFFFF"/>
                </a:solidFill>
                <a:highlight>
                  <a:srgbClr val="43A047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 Languages</a:t>
            </a:r>
            <a:endParaRPr sz="1700"/>
          </a:p>
        </p:txBody>
      </p:sp>
      <p:sp>
        <p:nvSpPr>
          <p:cNvPr id="92" name="Google Shape;92;p16"/>
          <p:cNvSpPr txBox="1"/>
          <p:nvPr/>
        </p:nvSpPr>
        <p:spPr>
          <a:xfrm>
            <a:off x="4618500" y="4514950"/>
            <a:ext cx="4525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>
                <a:solidFill>
                  <a:srgbClr val="4CAF50"/>
                </a:solidFill>
              </a:rPr>
              <a:t>Language Update / Go</a:t>
            </a:r>
            <a:endParaRPr sz="600"/>
          </a:p>
        </p:txBody>
      </p:sp>
      <p:sp>
        <p:nvSpPr>
          <p:cNvPr id="93" name="Google Shape;93;p16"/>
          <p:cNvSpPr txBox="1"/>
          <p:nvPr/>
        </p:nvSpPr>
        <p:spPr>
          <a:xfrm>
            <a:off x="5983050" y="4866600"/>
            <a:ext cx="31611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The Gopher character is based on the Go mascot designed by Renée French</a:t>
            </a:r>
            <a:endParaRPr sz="1100"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06225" y="365975"/>
            <a:ext cx="4391062" cy="470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 rotWithShape="1">
          <a:blip r:embed="rId5">
            <a:alphaModFix/>
          </a:blip>
          <a:srcRect b="25059"/>
          <a:stretch/>
        </p:blipFill>
        <p:spPr>
          <a:xfrm>
            <a:off x="-282025" y="391900"/>
            <a:ext cx="4342650" cy="348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321062" y="350100"/>
            <a:ext cx="4420725" cy="4733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>
            <a:spLocks noGrp="1"/>
          </p:cNvSpPr>
          <p:nvPr>
            <p:ph type="ctrTitle"/>
          </p:nvPr>
        </p:nvSpPr>
        <p:spPr>
          <a:xfrm>
            <a:off x="0" y="2227050"/>
            <a:ext cx="9144000" cy="689400"/>
          </a:xfrm>
          <a:prstGeom prst="rect">
            <a:avLst/>
          </a:prstGeom>
          <a:solidFill>
            <a:srgbClr val="B7B7B7"/>
          </a:solidFill>
        </p:spPr>
        <p:txBody>
          <a:bodyPr spcFirstLastPara="1" wrap="square" lIns="91425" tIns="91425" rIns="91425" bIns="540000" anchor="ctr" anchorCtr="0">
            <a:noAutofit/>
          </a:bodyPr>
          <a:lstStyle/>
          <a:p>
            <a:pPr marL="0" lvl="0" indent="0" algn="r" rtl="0">
              <a:lnSpc>
                <a:spcPct val="225978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ja" sz="3600" dirty="0">
                <a:solidFill>
                  <a:schemeClr val="lt1"/>
                </a:solidFill>
                <a:latin typeface="M PLUS Rounded 1c"/>
                <a:ea typeface="M PLUS Rounded 1c"/>
                <a:cs typeface="M PLUS Rounded 1c"/>
                <a:sym typeface="M PLUS Rounded 1c"/>
              </a:rPr>
              <a:t>業務でGoを採用した結果</a:t>
            </a:r>
            <a:endParaRPr sz="3600" dirty="0">
              <a:solidFill>
                <a:schemeClr val="lt1"/>
              </a:solidFill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-7050" y="-7050"/>
            <a:ext cx="9151200" cy="444600"/>
          </a:xfrm>
          <a:prstGeom prst="rect">
            <a:avLst/>
          </a:prstGeom>
          <a:solidFill>
            <a:srgbClr val="43A0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7"/>
          <p:cNvSpPr txBox="1"/>
          <p:nvPr/>
        </p:nvSpPr>
        <p:spPr>
          <a:xfrm>
            <a:off x="311700" y="15150"/>
            <a:ext cx="406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rgbClr val="FFFFFF"/>
                </a:solidFill>
                <a:highlight>
                  <a:srgbClr val="43A047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 Languages</a:t>
            </a:r>
            <a:endParaRPr sz="1700"/>
          </a:p>
        </p:txBody>
      </p:sp>
      <p:sp>
        <p:nvSpPr>
          <p:cNvPr id="104" name="Google Shape;104;p17"/>
          <p:cNvSpPr txBox="1"/>
          <p:nvPr/>
        </p:nvSpPr>
        <p:spPr>
          <a:xfrm>
            <a:off x="4618500" y="4514950"/>
            <a:ext cx="4525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>
                <a:solidFill>
                  <a:srgbClr val="4CAF50"/>
                </a:solidFill>
              </a:rPr>
              <a:t>Language Update / Go</a:t>
            </a:r>
            <a:endParaRPr sz="600"/>
          </a:p>
        </p:txBody>
      </p:sp>
      <p:sp>
        <p:nvSpPr>
          <p:cNvPr id="105" name="Google Shape;105;p17"/>
          <p:cNvSpPr txBox="1"/>
          <p:nvPr/>
        </p:nvSpPr>
        <p:spPr>
          <a:xfrm>
            <a:off x="5983050" y="4866600"/>
            <a:ext cx="31611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The Gopher character is based on the Go mascot designed by Renée French</a:t>
            </a:r>
            <a:endParaRPr sz="1100"/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06225" y="365975"/>
            <a:ext cx="4391062" cy="470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46050" y="430425"/>
            <a:ext cx="4270708" cy="457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306225" y="415340"/>
            <a:ext cx="4391049" cy="47018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>
            <a:spLocks noGrp="1"/>
          </p:cNvSpPr>
          <p:nvPr>
            <p:ph type="ctrTitle"/>
          </p:nvPr>
        </p:nvSpPr>
        <p:spPr>
          <a:xfrm>
            <a:off x="0" y="2227050"/>
            <a:ext cx="9144000" cy="689400"/>
          </a:xfrm>
          <a:prstGeom prst="rect">
            <a:avLst/>
          </a:prstGeom>
          <a:solidFill>
            <a:srgbClr val="B7B7B7"/>
          </a:solidFill>
        </p:spPr>
        <p:txBody>
          <a:bodyPr spcFirstLastPara="1" wrap="square" lIns="91425" tIns="91425" rIns="91425" bIns="503999" anchor="ctr" anchorCtr="0">
            <a:noAutofit/>
          </a:bodyPr>
          <a:lstStyle/>
          <a:p>
            <a:pPr marL="0" lvl="0" indent="0" algn="r" rtl="0">
              <a:lnSpc>
                <a:spcPct val="225978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ja" sz="2500" dirty="0">
                <a:solidFill>
                  <a:schemeClr val="lt1"/>
                </a:solidFill>
                <a:latin typeface="M PLUS Rounded 1c"/>
                <a:ea typeface="M PLUS Rounded 1c"/>
                <a:cs typeface="M PLUS Rounded 1c"/>
                <a:sym typeface="M PLUS Rounded 1c"/>
              </a:rPr>
              <a:t>Go1.11～1.17の主なLanguageUpdate</a:t>
            </a:r>
            <a:endParaRPr sz="2500" dirty="0">
              <a:solidFill>
                <a:schemeClr val="lt1"/>
              </a:solidFill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-7050" y="-7050"/>
            <a:ext cx="9151200" cy="444600"/>
          </a:xfrm>
          <a:prstGeom prst="rect">
            <a:avLst/>
          </a:prstGeom>
          <a:solidFill>
            <a:srgbClr val="43A0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8"/>
          <p:cNvSpPr txBox="1"/>
          <p:nvPr/>
        </p:nvSpPr>
        <p:spPr>
          <a:xfrm>
            <a:off x="311700" y="15150"/>
            <a:ext cx="406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rgbClr val="FFFFFF"/>
                </a:solidFill>
                <a:highlight>
                  <a:srgbClr val="43A047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 Languages</a:t>
            </a:r>
            <a:endParaRPr sz="1700"/>
          </a:p>
        </p:txBody>
      </p:sp>
      <p:sp>
        <p:nvSpPr>
          <p:cNvPr id="116" name="Google Shape;116;p18"/>
          <p:cNvSpPr txBox="1"/>
          <p:nvPr/>
        </p:nvSpPr>
        <p:spPr>
          <a:xfrm>
            <a:off x="4618500" y="4514950"/>
            <a:ext cx="4525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>
                <a:solidFill>
                  <a:srgbClr val="4CAF50"/>
                </a:solidFill>
              </a:rPr>
              <a:t>Language Update / Go</a:t>
            </a:r>
            <a:endParaRPr sz="600"/>
          </a:p>
        </p:txBody>
      </p:sp>
      <p:sp>
        <p:nvSpPr>
          <p:cNvPr id="117" name="Google Shape;117;p18"/>
          <p:cNvSpPr txBox="1"/>
          <p:nvPr/>
        </p:nvSpPr>
        <p:spPr>
          <a:xfrm>
            <a:off x="5983050" y="4866600"/>
            <a:ext cx="31611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The Gopher character is based on the Go mascot designed by Renée French</a:t>
            </a:r>
            <a:endParaRPr sz="1100"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06225" y="365975"/>
            <a:ext cx="4391062" cy="470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 rotWithShape="1">
          <a:blip r:embed="rId5">
            <a:alphaModFix/>
          </a:blip>
          <a:srcRect b="25059"/>
          <a:stretch/>
        </p:blipFill>
        <p:spPr>
          <a:xfrm>
            <a:off x="-282025" y="391900"/>
            <a:ext cx="4342650" cy="348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306225" y="325800"/>
            <a:ext cx="4428600" cy="474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271075" y="403637"/>
            <a:ext cx="4320748" cy="462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ctrTitle"/>
          </p:nvPr>
        </p:nvSpPr>
        <p:spPr>
          <a:xfrm>
            <a:off x="0" y="2227050"/>
            <a:ext cx="9144000" cy="689400"/>
          </a:xfrm>
          <a:prstGeom prst="rect">
            <a:avLst/>
          </a:prstGeom>
          <a:solidFill>
            <a:srgbClr val="B7B7B7"/>
          </a:solidFill>
        </p:spPr>
        <p:txBody>
          <a:bodyPr spcFirstLastPara="1" wrap="square" lIns="91425" tIns="91425" rIns="91425" bIns="540000" anchor="ctr" anchorCtr="0">
            <a:noAutofit/>
          </a:bodyPr>
          <a:lstStyle/>
          <a:p>
            <a:pPr marL="0" lvl="0" indent="0" algn="r" rtl="0">
              <a:lnSpc>
                <a:spcPct val="225978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ja" sz="3600" dirty="0">
                <a:solidFill>
                  <a:schemeClr val="lt1"/>
                </a:solidFill>
                <a:latin typeface="M PLUS Rounded 1c"/>
                <a:ea typeface="M PLUS Rounded 1c"/>
                <a:cs typeface="M PLUS Rounded 1c"/>
                <a:sym typeface="M PLUS Rounded 1c"/>
              </a:rPr>
              <a:t>Goを学ぶために</a:t>
            </a:r>
            <a:endParaRPr sz="3600" dirty="0">
              <a:solidFill>
                <a:schemeClr val="lt1"/>
              </a:solidFill>
              <a:latin typeface="M PLUS Rounded 1c"/>
              <a:ea typeface="M PLUS Rounded 1c"/>
              <a:cs typeface="M PLUS Rounded 1c"/>
              <a:sym typeface="M PLUS Rounded 1c"/>
            </a:endParaRPr>
          </a:p>
        </p:txBody>
      </p:sp>
      <p:sp>
        <p:nvSpPr>
          <p:cNvPr id="127" name="Google Shape;127;p19"/>
          <p:cNvSpPr/>
          <p:nvPr/>
        </p:nvSpPr>
        <p:spPr>
          <a:xfrm>
            <a:off x="-7050" y="-7050"/>
            <a:ext cx="9151200" cy="444600"/>
          </a:xfrm>
          <a:prstGeom prst="rect">
            <a:avLst/>
          </a:prstGeom>
          <a:solidFill>
            <a:srgbClr val="43A0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9"/>
          <p:cNvSpPr txBox="1"/>
          <p:nvPr/>
        </p:nvSpPr>
        <p:spPr>
          <a:xfrm>
            <a:off x="311700" y="15150"/>
            <a:ext cx="406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rgbClr val="FFFFFF"/>
                </a:solidFill>
                <a:highlight>
                  <a:srgbClr val="43A047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 Languages</a:t>
            </a:r>
            <a:endParaRPr sz="1700"/>
          </a:p>
        </p:txBody>
      </p:sp>
      <p:sp>
        <p:nvSpPr>
          <p:cNvPr id="129" name="Google Shape;129;p19"/>
          <p:cNvSpPr txBox="1"/>
          <p:nvPr/>
        </p:nvSpPr>
        <p:spPr>
          <a:xfrm>
            <a:off x="4618500" y="4514950"/>
            <a:ext cx="4525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>
                <a:solidFill>
                  <a:srgbClr val="4CAF50"/>
                </a:solidFill>
              </a:rPr>
              <a:t>Language Update / Go</a:t>
            </a:r>
            <a:endParaRPr sz="600"/>
          </a:p>
        </p:txBody>
      </p:sp>
      <p:sp>
        <p:nvSpPr>
          <p:cNvPr id="130" name="Google Shape;130;p19"/>
          <p:cNvSpPr txBox="1"/>
          <p:nvPr/>
        </p:nvSpPr>
        <p:spPr>
          <a:xfrm>
            <a:off x="5983050" y="4866600"/>
            <a:ext cx="31611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The Gopher character is based on the Go mascot designed by Renée French</a:t>
            </a:r>
            <a:endParaRPr sz="1100"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06225" y="365975"/>
            <a:ext cx="4391062" cy="470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 rotWithShape="1">
          <a:blip r:embed="rId5">
            <a:alphaModFix/>
          </a:blip>
          <a:srcRect b="25059"/>
          <a:stretch/>
        </p:blipFill>
        <p:spPr>
          <a:xfrm>
            <a:off x="-282025" y="391900"/>
            <a:ext cx="4342650" cy="348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266737" y="408225"/>
            <a:ext cx="4312074" cy="4617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266725" y="365981"/>
            <a:ext cx="4312051" cy="4617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-306225" y="365985"/>
            <a:ext cx="4391049" cy="4701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ctrTitle"/>
          </p:nvPr>
        </p:nvSpPr>
        <p:spPr>
          <a:xfrm>
            <a:off x="339925" y="731225"/>
            <a:ext cx="8520600" cy="68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225978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ja" sz="3600">
                <a:solidFill>
                  <a:srgbClr val="4CAF50"/>
                </a:solidFill>
              </a:rPr>
              <a:t>Thanks!!</a:t>
            </a:r>
            <a:endParaRPr sz="6500">
              <a:solidFill>
                <a:srgbClr val="4CAF50"/>
              </a:solidFill>
            </a:endParaRPr>
          </a:p>
        </p:txBody>
      </p:sp>
      <p:sp>
        <p:nvSpPr>
          <p:cNvPr id="141" name="Google Shape;141;p20"/>
          <p:cNvSpPr txBox="1">
            <a:spLocks noGrp="1"/>
          </p:cNvSpPr>
          <p:nvPr>
            <p:ph type="subTitle" idx="1"/>
          </p:nvPr>
        </p:nvSpPr>
        <p:spPr>
          <a:xfrm>
            <a:off x="406975" y="3953625"/>
            <a:ext cx="8520600" cy="5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700">
                <a:solidFill>
                  <a:srgbClr val="666666"/>
                </a:solidFill>
              </a:rPr>
              <a:t>Language Update / Go</a:t>
            </a:r>
            <a:endParaRPr sz="4200">
              <a:solidFill>
                <a:srgbClr val="666666"/>
              </a:solidFill>
            </a:endParaRPr>
          </a:p>
        </p:txBody>
      </p:sp>
      <p:sp>
        <p:nvSpPr>
          <p:cNvPr id="142" name="Google Shape;142;p20"/>
          <p:cNvSpPr/>
          <p:nvPr/>
        </p:nvSpPr>
        <p:spPr>
          <a:xfrm>
            <a:off x="-7050" y="-7050"/>
            <a:ext cx="9151200" cy="444600"/>
          </a:xfrm>
          <a:prstGeom prst="rect">
            <a:avLst/>
          </a:prstGeom>
          <a:solidFill>
            <a:srgbClr val="43A0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0"/>
          <p:cNvSpPr txBox="1"/>
          <p:nvPr/>
        </p:nvSpPr>
        <p:spPr>
          <a:xfrm>
            <a:off x="311700" y="15150"/>
            <a:ext cx="406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rgbClr val="FFFFFF"/>
                </a:solidFill>
                <a:highlight>
                  <a:srgbClr val="43A047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 Languages</a:t>
            </a:r>
            <a:endParaRPr sz="1700"/>
          </a:p>
        </p:txBody>
      </p:sp>
      <p:sp>
        <p:nvSpPr>
          <p:cNvPr id="144" name="Google Shape;144;p20"/>
          <p:cNvSpPr txBox="1"/>
          <p:nvPr/>
        </p:nvSpPr>
        <p:spPr>
          <a:xfrm>
            <a:off x="2539950" y="4437800"/>
            <a:ext cx="40641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28600" algn="ctr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666666"/>
              </a:buClr>
              <a:buSzPts val="1150"/>
              <a:buNone/>
            </a:pPr>
            <a:r>
              <a:rPr lang="ja" sz="1150" b="1">
                <a:solidFill>
                  <a:srgbClr val="666666"/>
                </a:solidFill>
              </a:rPr>
              <a:t>辻大志郎（フューチャー株式会社）</a:t>
            </a:r>
            <a:endParaRPr sz="1150" b="1">
              <a:solidFill>
                <a:srgbClr val="666666"/>
              </a:solidFill>
            </a:endParaRPr>
          </a:p>
          <a:p>
            <a:pPr marL="457200" lvl="0" indent="-2286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50"/>
              <a:buNone/>
            </a:pPr>
            <a:r>
              <a:rPr lang="ja" sz="1150" b="1">
                <a:solidFill>
                  <a:srgbClr val="666666"/>
                </a:solidFill>
              </a:rPr>
              <a:t>伊藤真彦（フューチャー株式会社）</a:t>
            </a:r>
            <a:endParaRPr sz="1150" b="1">
              <a:solidFill>
                <a:srgbClr val="666666"/>
              </a:solidFill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5983050" y="4866600"/>
            <a:ext cx="31611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The Gopher character is based on the Go mascot designed by Renée French</a:t>
            </a:r>
            <a:endParaRPr sz="1100"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4338" y="852525"/>
            <a:ext cx="2831774" cy="303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230</Words>
  <Application>Microsoft Macintosh PowerPoint</Application>
  <PresentationFormat>画面に合わせる (16:9)</PresentationFormat>
  <Paragraphs>44</Paragraphs>
  <Slides>8</Slides>
  <Notes>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Meiryo</vt:lpstr>
      <vt:lpstr>Arial</vt:lpstr>
      <vt:lpstr>M PLUS Rounded 1c</vt:lpstr>
      <vt:lpstr>Simple Light</vt:lpstr>
      <vt:lpstr>Learn Languages 2021</vt:lpstr>
      <vt:lpstr>table of contents</vt:lpstr>
      <vt:lpstr>自己紹介</vt:lpstr>
      <vt:lpstr>Goとは、Goの特徴</vt:lpstr>
      <vt:lpstr>業務でGoを採用した結果</vt:lpstr>
      <vt:lpstr>Go1.11～1.17の主なLanguageUpdate</vt:lpstr>
      <vt:lpstr>Goを学ぶために</vt:lpstr>
      <vt:lpstr>Thanks!!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 Languages 2021</dc:title>
  <cp:lastModifiedBy>Ito Masahiko(伊藤 真彦)</cp:lastModifiedBy>
  <cp:revision>4</cp:revision>
  <dcterms:modified xsi:type="dcterms:W3CDTF">2021-08-25T11:52:42Z</dcterms:modified>
</cp:coreProperties>
</file>